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00" r:id="rId2"/>
    <p:sldId id="299" r:id="rId3"/>
    <p:sldId id="301" r:id="rId4"/>
    <p:sldId id="302" r:id="rId5"/>
    <p:sldId id="303" r:id="rId6"/>
    <p:sldId id="304" r:id="rId7"/>
  </p:sldIdLst>
  <p:sldSz cx="12192000" cy="6858000"/>
  <p:notesSz cx="6858000" cy="9144000"/>
  <p:embeddedFontLst>
    <p:embeddedFont>
      <p:font typeface="Abadi Extra Light" panose="020B0204020104020204" pitchFamily="34" charset="0"/>
      <p:regular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칠곡할매 김영분체" panose="02020603020101020101" pitchFamily="18" charset="-127"/>
      <p:regular r:id="rId11"/>
    </p:embeddedFont>
    <p:embeddedFont>
      <p:font typeface="칠곡할매 이원순체" panose="02020603020101020101" pitchFamily="18" charset="-127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FD5B2"/>
    <a:srgbClr val="6BC0FF"/>
    <a:srgbClr val="4785B8"/>
    <a:srgbClr val="396E9A"/>
    <a:srgbClr val="174366"/>
    <a:srgbClr val="4B5C75"/>
    <a:srgbClr val="0F518E"/>
    <a:srgbClr val="56C6F2"/>
    <a:srgbClr val="F2EAE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41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92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badi Extra Light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badi Extra Light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badi Extra Light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badi Extra Light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badi Extra Light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badi Extra Light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2022-06-21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badi Extra Light" panose="020B0604020202020204" pitchFamily="34" charset="0"/>
              </a:defRPr>
            </a:lvl1pPr>
          </a:lstStyle>
          <a:p>
            <a:fld id="{711ADB4A-3A8B-4072-ACF2-B9A64CC5A17A}" type="datetimeFigureOut">
              <a:rPr lang="ko-KR" altLang="en-US" smtClean="0"/>
              <a:pPr/>
              <a:t>2022-06-21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badi Extra Light" panose="020B060402020202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badi Extra Light" panose="020B0604020202020204" pitchFamily="34" charset="0"/>
              </a:defRPr>
            </a:lvl1pPr>
          </a:lstStyle>
          <a:p>
            <a:fld id="{BFDD92F1-F94B-4A11-B68E-69D397619E4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badi Extra Light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badi Extra Light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badi Extra Light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badi Extra Light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badi Extra Light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badi Extra Light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svg"/><Relationship Id="rId12" Type="http://schemas.openxmlformats.org/officeDocument/2006/relationships/image" Target="../media/image14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m.blog.naver.com/jin5194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ww.youtube.com/c/paikscuisin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ntdreambeit.tistory.com/m/63" TargetMode="External"/><Relationship Id="rId5" Type="http://schemas.openxmlformats.org/officeDocument/2006/relationships/hyperlink" Target="https://arotein.tistory.com/30?category=936406" TargetMode="External"/><Relationship Id="rId4" Type="http://schemas.openxmlformats.org/officeDocument/2006/relationships/hyperlink" Target="https://blog.ycpark.net/entry/FOREIGN-KEY-%EC%99%80-CONSTRAINT-%EC%9D%98-%EC%82%AC%EC%9A%A9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BEB9E2-B50D-4FDD-900D-0F34D32D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7771067-C4DD-41B9-9D84-B0BFA12A5483}"/>
              </a:ext>
            </a:extLst>
          </p:cNvPr>
          <p:cNvCxnSpPr/>
          <p:nvPr/>
        </p:nvCxnSpPr>
        <p:spPr>
          <a:xfrm>
            <a:off x="776177" y="6666617"/>
            <a:ext cx="53198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CD2D592-4DC1-ADFB-962A-522991D19F93}"/>
              </a:ext>
            </a:extLst>
          </p:cNvPr>
          <p:cNvSpPr txBox="1">
            <a:spLocks/>
          </p:cNvSpPr>
          <p:nvPr/>
        </p:nvSpPr>
        <p:spPr>
          <a:xfrm>
            <a:off x="1566890" y="884025"/>
            <a:ext cx="2962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목차 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Table of Contents</a:t>
            </a:r>
            <a:endParaRPr lang="ko-KR" altLang="en-US" sz="2400" spc="-150" dirty="0">
              <a:solidFill>
                <a:schemeClr val="tx1">
                  <a:lumMod val="65000"/>
                  <a:lumOff val="35000"/>
                </a:schemeClr>
              </a:solidFill>
              <a:latin typeface="Abadi Extra Light" panose="020B060402020202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95C8780-A99A-F03C-924E-E9DB60C9BDCF}"/>
              </a:ext>
            </a:extLst>
          </p:cNvPr>
          <p:cNvGrpSpPr>
            <a:grpSpLocks/>
          </p:cNvGrpSpPr>
          <p:nvPr/>
        </p:nvGrpSpPr>
        <p:grpSpPr>
          <a:xfrm>
            <a:off x="2024138" y="1665013"/>
            <a:ext cx="2047724" cy="707886"/>
            <a:chOff x="939800" y="1442839"/>
            <a:chExt cx="2047724" cy="70788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42098C5-6642-8182-B6C4-14DA4E9AF6C8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1.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6CDD931-281F-7712-EA68-9C2B12203F65}"/>
                </a:ext>
              </a:extLst>
            </p:cNvPr>
            <p:cNvSpPr txBox="1"/>
            <p:nvPr/>
          </p:nvSpPr>
          <p:spPr>
            <a:xfrm>
              <a:off x="1520456" y="153517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주제선정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A1BA86A-CA3E-29BC-835E-9041372C8089}"/>
              </a:ext>
            </a:extLst>
          </p:cNvPr>
          <p:cNvGrpSpPr>
            <a:grpSpLocks/>
          </p:cNvGrpSpPr>
          <p:nvPr/>
        </p:nvGrpSpPr>
        <p:grpSpPr>
          <a:xfrm>
            <a:off x="2024138" y="2662980"/>
            <a:ext cx="2047724" cy="707886"/>
            <a:chOff x="939800" y="1442839"/>
            <a:chExt cx="2047724" cy="70788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2E2E5FA-F2E1-3B46-FFB7-3C06E3F8B608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2.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3D5D035-4375-AF9A-76D7-1EDDA6381E5E}"/>
                </a:ext>
              </a:extLst>
            </p:cNvPr>
            <p:cNvSpPr txBox="1"/>
            <p:nvPr/>
          </p:nvSpPr>
          <p:spPr>
            <a:xfrm>
              <a:off x="1520456" y="153517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작품개요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2D64BCBC-2D5B-C3FB-BD52-B4115C2D57E4}"/>
              </a:ext>
            </a:extLst>
          </p:cNvPr>
          <p:cNvGrpSpPr>
            <a:grpSpLocks/>
          </p:cNvGrpSpPr>
          <p:nvPr/>
        </p:nvGrpSpPr>
        <p:grpSpPr>
          <a:xfrm>
            <a:off x="2024138" y="3660947"/>
            <a:ext cx="2368325" cy="707886"/>
            <a:chOff x="939800" y="1442839"/>
            <a:chExt cx="2368325" cy="70788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51B42C9-0E99-1078-AB02-39F10877A351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3.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45B2434-C97A-09FD-075B-A2DF6FC7D532}"/>
                </a:ext>
              </a:extLst>
            </p:cNvPr>
            <p:cNvSpPr txBox="1"/>
            <p:nvPr/>
          </p:nvSpPr>
          <p:spPr>
            <a:xfrm>
              <a:off x="1520456" y="1535172"/>
              <a:ext cx="17876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데이터설명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050E192-A7EF-451C-4468-7BF4FAB4B18D}"/>
              </a:ext>
            </a:extLst>
          </p:cNvPr>
          <p:cNvGrpSpPr>
            <a:grpSpLocks/>
          </p:cNvGrpSpPr>
          <p:nvPr/>
        </p:nvGrpSpPr>
        <p:grpSpPr>
          <a:xfrm>
            <a:off x="2024138" y="4658914"/>
            <a:ext cx="1406523" cy="707886"/>
            <a:chOff x="939800" y="1442839"/>
            <a:chExt cx="1406523" cy="70788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DC91191-5B37-ED6A-807E-040D67427E88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4.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1F0DA4-E3FC-9DBB-0ED5-EF04782C4D6F}"/>
                </a:ext>
              </a:extLst>
            </p:cNvPr>
            <p:cNvSpPr txBox="1"/>
            <p:nvPr/>
          </p:nvSpPr>
          <p:spPr>
            <a:xfrm>
              <a:off x="1520456" y="1535172"/>
              <a:ext cx="8258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시연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6688C3-6790-B759-F2D3-14966DE823AD}"/>
              </a:ext>
            </a:extLst>
          </p:cNvPr>
          <p:cNvGrpSpPr>
            <a:grpSpLocks/>
          </p:cNvGrpSpPr>
          <p:nvPr/>
        </p:nvGrpSpPr>
        <p:grpSpPr>
          <a:xfrm>
            <a:off x="2024138" y="5656880"/>
            <a:ext cx="2047724" cy="707886"/>
            <a:chOff x="939800" y="1442839"/>
            <a:chExt cx="2047724" cy="70788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D4B7253-6E7A-11F8-78EE-89712154178A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5.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003B17D-4BDE-BE29-263F-1FA2954FB7D9}"/>
                </a:ext>
              </a:extLst>
            </p:cNvPr>
            <p:cNvSpPr txBox="1"/>
            <p:nvPr/>
          </p:nvSpPr>
          <p:spPr>
            <a:xfrm>
              <a:off x="1520456" y="153517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참고자료</a:t>
              </a:r>
            </a:p>
          </p:txBody>
        </p:sp>
      </p:grpSp>
      <p:pic>
        <p:nvPicPr>
          <p:cNvPr id="42" name="그림 41" descr="텍스트이(가) 표시된 사진&#10;&#10;자동 생성된 설명">
            <a:extLst>
              <a:ext uri="{FF2B5EF4-FFF2-40B4-BE49-F238E27FC236}">
                <a16:creationId xmlns:a16="http://schemas.microsoft.com/office/drawing/2014/main" id="{F7AC2EBD-E510-3D9F-01CF-1543FAA014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769" y="0"/>
            <a:ext cx="6096000" cy="685800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20C7207-64A5-62B9-070A-33AD2F52F2D5}"/>
              </a:ext>
            </a:extLst>
          </p:cNvPr>
          <p:cNvSpPr/>
          <p:nvPr/>
        </p:nvSpPr>
        <p:spPr>
          <a:xfrm>
            <a:off x="20769" y="0"/>
            <a:ext cx="6096000" cy="68580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28EA466-2E3B-A21C-FDA5-A48DCC0B798A}"/>
              </a:ext>
            </a:extLst>
          </p:cNvPr>
          <p:cNvSpPr txBox="1"/>
          <p:nvPr/>
        </p:nvSpPr>
        <p:spPr>
          <a:xfrm>
            <a:off x="7264663" y="1114857"/>
            <a:ext cx="3800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kern="1800" spc="11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요리조리</a:t>
            </a:r>
            <a:endParaRPr lang="en-US" altLang="ko-KR" sz="5400" kern="1800" spc="1100" dirty="0">
              <a:latin typeface="칠곡할매 이원순체" panose="02020603020101020101" pitchFamily="18" charset="-127"/>
              <a:ea typeface="칠곡할매 이원순체" panose="02020603020101020101" pitchFamily="18" charset="-127"/>
              <a:cs typeface="칠곡할매 이원순체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F54E451-42D8-2D97-F2FA-29DC2C88E1CE}"/>
              </a:ext>
            </a:extLst>
          </p:cNvPr>
          <p:cNvSpPr txBox="1"/>
          <p:nvPr/>
        </p:nvSpPr>
        <p:spPr>
          <a:xfrm>
            <a:off x="8892177" y="5656880"/>
            <a:ext cx="2969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팀 명 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: 2(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학년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) 2(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반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) 2(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명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)</a:t>
            </a:r>
          </a:p>
          <a:p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조장 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: 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김민석</a:t>
            </a:r>
            <a:endParaRPr lang="en-US" altLang="ko-KR" dirty="0">
              <a:latin typeface="칠곡할매 이원순체" panose="02020603020101020101" pitchFamily="18" charset="-127"/>
              <a:ea typeface="칠곡할매 이원순체" panose="02020603020101020101" pitchFamily="18" charset="-127"/>
              <a:cs typeface="칠곡할매 이원순체" panose="02020603020101020101" pitchFamily="18" charset="-127"/>
            </a:endParaRPr>
          </a:p>
          <a:p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조원 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: 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오진우</a:t>
            </a:r>
          </a:p>
        </p:txBody>
      </p:sp>
    </p:spTree>
    <p:extLst>
      <p:ext uri="{BB962C8B-B14F-4D97-AF65-F5344CB8AC3E}">
        <p14:creationId xmlns:p14="http://schemas.microsoft.com/office/powerpoint/2010/main" val="498687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BEB9E2-B50D-4FDD-900D-0F34D32D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7771067-C4DD-41B9-9D84-B0BFA12A5483}"/>
              </a:ext>
            </a:extLst>
          </p:cNvPr>
          <p:cNvCxnSpPr/>
          <p:nvPr/>
        </p:nvCxnSpPr>
        <p:spPr>
          <a:xfrm>
            <a:off x="776177" y="6666617"/>
            <a:ext cx="53198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그림 46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0519FEEC-5379-E5FB-4179-9A705AFF8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028EA466-2E3B-A21C-FDA5-A48DCC0B798A}"/>
              </a:ext>
            </a:extLst>
          </p:cNvPr>
          <p:cNvSpPr txBox="1"/>
          <p:nvPr/>
        </p:nvSpPr>
        <p:spPr>
          <a:xfrm>
            <a:off x="7243894" y="277790"/>
            <a:ext cx="3800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kern="1800" spc="11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1.</a:t>
            </a:r>
            <a:r>
              <a:rPr lang="ko-KR" altLang="en-US" sz="3600" kern="1800" spc="11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주제선정</a:t>
            </a:r>
            <a:endParaRPr lang="en-US" altLang="ko-KR" sz="3600" kern="1800" spc="1100" dirty="0">
              <a:latin typeface="칠곡할매 이원순체" panose="02020603020101020101" pitchFamily="18" charset="-127"/>
              <a:ea typeface="칠곡할매 이원순체" panose="02020603020101020101" pitchFamily="18" charset="-127"/>
              <a:cs typeface="칠곡할매 이원순체" panose="02020603020101020101" pitchFamily="18" charset="-127"/>
            </a:endParaRPr>
          </a:p>
        </p:txBody>
      </p:sp>
      <p:pic>
        <p:nvPicPr>
          <p:cNvPr id="43" name="그림 42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C0F49F18-CECF-82A9-7F63-C5FCB1D0DF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CD2D592-4DC1-ADFB-962A-522991D19F93}"/>
              </a:ext>
            </a:extLst>
          </p:cNvPr>
          <p:cNvSpPr txBox="1">
            <a:spLocks/>
          </p:cNvSpPr>
          <p:nvPr/>
        </p:nvSpPr>
        <p:spPr>
          <a:xfrm>
            <a:off x="1566890" y="372171"/>
            <a:ext cx="2962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칠곡할매 김영분체" panose="02020603020101020101" pitchFamily="18" charset="-127"/>
                <a:ea typeface="칠곡할매 김영분체" panose="02020603020101020101" pitchFamily="18" charset="-127"/>
                <a:cs typeface="칠곡할매 김영분체" panose="02020603020101020101" pitchFamily="18" charset="-127"/>
              </a:rPr>
              <a:t>목차 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칠곡할매 김영분체" panose="02020603020101020101" pitchFamily="18" charset="-127"/>
                <a:ea typeface="칠곡할매 김영분체" panose="02020603020101020101" pitchFamily="18" charset="-127"/>
                <a:cs typeface="칠곡할매 김영분체" panose="02020603020101020101" pitchFamily="18" charset="-127"/>
              </a:rPr>
              <a:t>Table of Contents</a:t>
            </a:r>
            <a:endParaRPr lang="ko-KR" altLang="en-US" sz="2400" spc="-150" dirty="0">
              <a:solidFill>
                <a:schemeClr val="tx1">
                  <a:lumMod val="65000"/>
                  <a:lumOff val="35000"/>
                </a:schemeClr>
              </a:solidFill>
              <a:latin typeface="칠곡할매 김영분체" panose="02020603020101020101" pitchFamily="18" charset="-127"/>
              <a:ea typeface="칠곡할매 김영분체" panose="02020603020101020101" pitchFamily="18" charset="-127"/>
              <a:cs typeface="칠곡할매 김영분체" panose="02020603020101020101" pitchFamily="18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95C8780-A99A-F03C-924E-E9DB60C9BDCF}"/>
              </a:ext>
            </a:extLst>
          </p:cNvPr>
          <p:cNvGrpSpPr>
            <a:grpSpLocks/>
          </p:cNvGrpSpPr>
          <p:nvPr/>
        </p:nvGrpSpPr>
        <p:grpSpPr>
          <a:xfrm>
            <a:off x="1577362" y="1330086"/>
            <a:ext cx="1754375" cy="707886"/>
            <a:chOff x="939800" y="1442839"/>
            <a:chExt cx="1754375" cy="70788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42098C5-6642-8182-B6C4-14DA4E9AF6C8}"/>
                </a:ext>
              </a:extLst>
            </p:cNvPr>
            <p:cNvSpPr txBox="1"/>
            <p:nvPr/>
          </p:nvSpPr>
          <p:spPr>
            <a:xfrm>
              <a:off x="939800" y="1442839"/>
              <a:ext cx="50307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1.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칠곡할매 김영분체" panose="02020603020101020101" pitchFamily="18" charset="-127"/>
                <a:ea typeface="칠곡할매 김영분체" panose="02020603020101020101" pitchFamily="18" charset="-127"/>
                <a:cs typeface="칠곡할매 김영분체" panose="02020603020101020101" pitchFamily="18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6CDD931-281F-7712-EA68-9C2B12203F65}"/>
                </a:ext>
              </a:extLst>
            </p:cNvPr>
            <p:cNvSpPr txBox="1"/>
            <p:nvPr/>
          </p:nvSpPr>
          <p:spPr>
            <a:xfrm>
              <a:off x="1520456" y="1535172"/>
              <a:ext cx="11737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주제선정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A1BA86A-CA3E-29BC-835E-9041372C8089}"/>
              </a:ext>
            </a:extLst>
          </p:cNvPr>
          <p:cNvGrpSpPr>
            <a:grpSpLocks/>
          </p:cNvGrpSpPr>
          <p:nvPr/>
        </p:nvGrpSpPr>
        <p:grpSpPr>
          <a:xfrm>
            <a:off x="1572126" y="2317848"/>
            <a:ext cx="1739948" cy="707886"/>
            <a:chOff x="939800" y="1442839"/>
            <a:chExt cx="1739948" cy="70788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2E2E5FA-F2E1-3B46-FFB7-3C06E3F8B608}"/>
                </a:ext>
              </a:extLst>
            </p:cNvPr>
            <p:cNvSpPr txBox="1"/>
            <p:nvPr/>
          </p:nvSpPr>
          <p:spPr>
            <a:xfrm>
              <a:off x="939800" y="1442839"/>
              <a:ext cx="6062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2.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칠곡할매 김영분체" panose="02020603020101020101" pitchFamily="18" charset="-127"/>
                <a:ea typeface="칠곡할매 김영분체" panose="02020603020101020101" pitchFamily="18" charset="-127"/>
                <a:cs typeface="칠곡할매 김영분체" panose="02020603020101020101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3D5D035-4375-AF9A-76D7-1EDDA6381E5E}"/>
                </a:ext>
              </a:extLst>
            </p:cNvPr>
            <p:cNvSpPr txBox="1"/>
            <p:nvPr/>
          </p:nvSpPr>
          <p:spPr>
            <a:xfrm>
              <a:off x="1520456" y="1535172"/>
              <a:ext cx="11592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작품개요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2D64BCBC-2D5B-C3FB-BD52-B4115C2D57E4}"/>
              </a:ext>
            </a:extLst>
          </p:cNvPr>
          <p:cNvGrpSpPr>
            <a:grpSpLocks/>
          </p:cNvGrpSpPr>
          <p:nvPr/>
        </p:nvGrpSpPr>
        <p:grpSpPr>
          <a:xfrm>
            <a:off x="1566890" y="3305610"/>
            <a:ext cx="1842540" cy="707886"/>
            <a:chOff x="939800" y="1442839"/>
            <a:chExt cx="1842540" cy="70788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51B42C9-0E99-1078-AB02-39F10877A351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3.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칠곡할매 김영분체" panose="02020603020101020101" pitchFamily="18" charset="-127"/>
                <a:ea typeface="칠곡할매 김영분체" panose="02020603020101020101" pitchFamily="18" charset="-127"/>
                <a:cs typeface="칠곡할매 김영분체" panose="02020603020101020101" pitchFamily="18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45B2434-C97A-09FD-075B-A2DF6FC7D532}"/>
                </a:ext>
              </a:extLst>
            </p:cNvPr>
            <p:cNvSpPr txBox="1"/>
            <p:nvPr/>
          </p:nvSpPr>
          <p:spPr>
            <a:xfrm>
              <a:off x="1520456" y="1535172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데이터설명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050E192-A7EF-451C-4468-7BF4FAB4B18D}"/>
              </a:ext>
            </a:extLst>
          </p:cNvPr>
          <p:cNvGrpSpPr>
            <a:grpSpLocks/>
          </p:cNvGrpSpPr>
          <p:nvPr/>
        </p:nvGrpSpPr>
        <p:grpSpPr>
          <a:xfrm>
            <a:off x="1566890" y="4293372"/>
            <a:ext cx="1186912" cy="707886"/>
            <a:chOff x="939800" y="1442839"/>
            <a:chExt cx="1186912" cy="70788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DC91191-5B37-ED6A-807E-040D67427E88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4.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칠곡할매 김영분체" panose="02020603020101020101" pitchFamily="18" charset="-127"/>
                <a:ea typeface="칠곡할매 김영분체" panose="02020603020101020101" pitchFamily="18" charset="-127"/>
                <a:cs typeface="칠곡할매 김영분체" panose="02020603020101020101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1F0DA4-E3FC-9DBB-0ED5-EF04782C4D6F}"/>
                </a:ext>
              </a:extLst>
            </p:cNvPr>
            <p:cNvSpPr txBox="1"/>
            <p:nvPr/>
          </p:nvSpPr>
          <p:spPr>
            <a:xfrm>
              <a:off x="1520456" y="1535172"/>
              <a:ext cx="6062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시연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6688C3-6790-B759-F2D3-14966DE823AD}"/>
              </a:ext>
            </a:extLst>
          </p:cNvPr>
          <p:cNvGrpSpPr>
            <a:grpSpLocks/>
          </p:cNvGrpSpPr>
          <p:nvPr/>
        </p:nvGrpSpPr>
        <p:grpSpPr>
          <a:xfrm>
            <a:off x="1580705" y="5281134"/>
            <a:ext cx="1717507" cy="707886"/>
            <a:chOff x="939799" y="1442839"/>
            <a:chExt cx="1717507" cy="70788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D4B7253-6E7A-11F8-78EE-89712154178A}"/>
                </a:ext>
              </a:extLst>
            </p:cNvPr>
            <p:cNvSpPr txBox="1"/>
            <p:nvPr/>
          </p:nvSpPr>
          <p:spPr>
            <a:xfrm>
              <a:off x="939799" y="1442839"/>
              <a:ext cx="60625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5.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칠곡할매 김영분체" panose="02020603020101020101" pitchFamily="18" charset="-127"/>
                <a:ea typeface="칠곡할매 김영분체" panose="02020603020101020101" pitchFamily="18" charset="-127"/>
                <a:cs typeface="칠곡할매 김영분체" panose="02020603020101020101" pitchFamily="18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003B17D-4BDE-BE29-263F-1FA2954FB7D9}"/>
                </a:ext>
              </a:extLst>
            </p:cNvPr>
            <p:cNvSpPr txBox="1"/>
            <p:nvPr/>
          </p:nvSpPr>
          <p:spPr>
            <a:xfrm>
              <a:off x="1520456" y="1535172"/>
              <a:ext cx="11368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칠곡할매 김영분체" panose="02020603020101020101" pitchFamily="18" charset="-127"/>
                  <a:ea typeface="칠곡할매 김영분체" panose="02020603020101020101" pitchFamily="18" charset="-127"/>
                  <a:cs typeface="칠곡할매 김영분체" panose="02020603020101020101" pitchFamily="18" charset="-127"/>
                </a:rPr>
                <a:t>참고자료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AD94F107-E0DA-AEEC-55E8-52769C23AF3E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808" y="3859144"/>
            <a:ext cx="3424148" cy="2568106"/>
          </a:xfrm>
          <a:prstGeom prst="rect">
            <a:avLst/>
          </a:prstGeom>
        </p:spPr>
      </p:pic>
      <p:pic>
        <p:nvPicPr>
          <p:cNvPr id="10" name="그림 9" descr="음식, 테이블, 컨테이너, 실내이(가) 표시된 사진&#10;&#10;자동 생성된 설명">
            <a:extLst>
              <a:ext uri="{FF2B5EF4-FFF2-40B4-BE49-F238E27FC236}">
                <a16:creationId xmlns:a16="http://schemas.microsoft.com/office/drawing/2014/main" id="{E5ACFBC5-D66C-0330-5F7C-02BDB97B266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808" y="1003440"/>
            <a:ext cx="3424148" cy="2568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362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BEB9E2-B50D-4FDD-900D-0F34D32D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7771067-C4DD-41B9-9D84-B0BFA12A5483}"/>
              </a:ext>
            </a:extLst>
          </p:cNvPr>
          <p:cNvCxnSpPr/>
          <p:nvPr/>
        </p:nvCxnSpPr>
        <p:spPr>
          <a:xfrm>
            <a:off x="776177" y="6666617"/>
            <a:ext cx="53198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그림 42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92C06271-721D-5F3C-A424-9B3661A926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5DAA5A7D-91BC-EAE6-9360-30A6CB0379DD}"/>
              </a:ext>
            </a:extLst>
          </p:cNvPr>
          <p:cNvSpPr txBox="1"/>
          <p:nvPr/>
        </p:nvSpPr>
        <p:spPr>
          <a:xfrm>
            <a:off x="1147894" y="277790"/>
            <a:ext cx="3800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kern="1800" spc="11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2.</a:t>
            </a:r>
            <a:r>
              <a:rPr lang="ko-KR" altLang="en-US" sz="3600" kern="1800" spc="11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작품개요</a:t>
            </a:r>
            <a:endParaRPr lang="en-US" altLang="ko-KR" sz="3600" kern="1800" spc="1100" dirty="0">
              <a:latin typeface="칠곡할매 이원순체" panose="02020603020101020101" pitchFamily="18" charset="-127"/>
              <a:ea typeface="칠곡할매 이원순체" panose="02020603020101020101" pitchFamily="18" charset="-127"/>
              <a:cs typeface="칠곡할매 이원순체" panose="02020603020101020101" pitchFamily="18" charset="-127"/>
            </a:endParaRPr>
          </a:p>
        </p:txBody>
      </p:sp>
      <p:pic>
        <p:nvPicPr>
          <p:cNvPr id="47" name="그림 46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0519FEEC-5379-E5FB-4179-9A705AFF8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D7E0E5-B12C-A86B-F3FB-599DBC293E56}"/>
              </a:ext>
            </a:extLst>
          </p:cNvPr>
          <p:cNvSpPr txBox="1"/>
          <p:nvPr/>
        </p:nvSpPr>
        <p:spPr>
          <a:xfrm>
            <a:off x="7798458" y="277789"/>
            <a:ext cx="26910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3. </a:t>
            </a:r>
            <a:r>
              <a:rPr lang="ko-KR" altLang="en-US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데이터설명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D0F9928-BC43-59E1-24AC-30F7D1F404B3}"/>
              </a:ext>
            </a:extLst>
          </p:cNvPr>
          <p:cNvGrpSpPr/>
          <p:nvPr/>
        </p:nvGrpSpPr>
        <p:grpSpPr>
          <a:xfrm>
            <a:off x="294562" y="2383747"/>
            <a:ext cx="1185532" cy="2151306"/>
            <a:chOff x="330200" y="2322200"/>
            <a:chExt cx="1627535" cy="2896278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6A437D7-4110-7F16-CFB2-8B67152C67D8}"/>
                </a:ext>
              </a:extLst>
            </p:cNvPr>
            <p:cNvSpPr txBox="1"/>
            <p:nvPr/>
          </p:nvSpPr>
          <p:spPr>
            <a:xfrm>
              <a:off x="609174" y="3869540"/>
              <a:ext cx="9563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데이터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E791830-BA6C-72B6-4506-210ECCE8C05E}"/>
                </a:ext>
              </a:extLst>
            </p:cNvPr>
            <p:cNvSpPr txBox="1"/>
            <p:nvPr/>
          </p:nvSpPr>
          <p:spPr>
            <a:xfrm>
              <a:off x="678665" y="4264371"/>
              <a:ext cx="127907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/>
                <a:t>회원</a:t>
              </a:r>
              <a:endParaRPr lang="en-US" altLang="ko-KR" sz="1400" dirty="0"/>
            </a:p>
            <a:p>
              <a:r>
                <a:rPr lang="ko-KR" altLang="en-US" sz="1400" dirty="0"/>
                <a:t>게시판</a:t>
              </a:r>
              <a:endParaRPr lang="en-US" altLang="ko-KR" sz="1400" dirty="0"/>
            </a:p>
            <a:p>
              <a:r>
                <a:rPr lang="ko-KR" altLang="en-US" sz="1400" dirty="0"/>
                <a:t>요리</a:t>
              </a:r>
              <a:endParaRPr lang="en-US" altLang="ko-KR" sz="1400" dirty="0"/>
            </a:p>
            <a:p>
              <a:r>
                <a:rPr lang="ko-KR" altLang="en-US" sz="1400" dirty="0"/>
                <a:t>요리재료</a:t>
              </a:r>
              <a:endParaRPr lang="en-US" altLang="ko-KR" sz="1400" dirty="0"/>
            </a:p>
          </p:txBody>
        </p:sp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DE74BFDD-9501-221A-E31D-CF8F1A3A73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0200" y="2322200"/>
              <a:ext cx="1463859" cy="1463859"/>
            </a:xfrm>
            <a:prstGeom prst="rect">
              <a:avLst/>
            </a:prstGeom>
          </p:spPr>
        </p:pic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51AE3C12-165D-9C45-87C1-34B31EF92F12}"/>
              </a:ext>
            </a:extLst>
          </p:cNvPr>
          <p:cNvGrpSpPr/>
          <p:nvPr/>
        </p:nvGrpSpPr>
        <p:grpSpPr>
          <a:xfrm>
            <a:off x="1937396" y="2708267"/>
            <a:ext cx="1066308" cy="1508882"/>
            <a:chOff x="1944078" y="2393535"/>
            <a:chExt cx="1066308" cy="150888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B6781C4-4787-D383-EC94-EBF040B58D90}"/>
                </a:ext>
              </a:extLst>
            </p:cNvPr>
            <p:cNvSpPr txBox="1"/>
            <p:nvPr/>
          </p:nvSpPr>
          <p:spPr>
            <a:xfrm>
              <a:off x="1999060" y="3533085"/>
              <a:ext cx="9563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/>
                <a:t>저 장</a:t>
              </a:r>
            </a:p>
          </p:txBody>
        </p:sp>
        <p:pic>
          <p:nvPicPr>
            <p:cNvPr id="53" name="그림 52">
              <a:extLst>
                <a:ext uri="{FF2B5EF4-FFF2-40B4-BE49-F238E27FC236}">
                  <a16:creationId xmlns:a16="http://schemas.microsoft.com/office/drawing/2014/main" id="{313BD7BD-F2E1-F431-437E-286174D53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4078" y="2393535"/>
              <a:ext cx="1066308" cy="1066308"/>
            </a:xfrm>
            <a:prstGeom prst="rect">
              <a:avLst/>
            </a:prstGeom>
          </p:spPr>
        </p:pic>
      </p:grp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2920C94F-98F7-AC45-74FE-38C7F49466FB}"/>
              </a:ext>
            </a:extLst>
          </p:cNvPr>
          <p:cNvCxnSpPr>
            <a:cxnSpLocks/>
          </p:cNvCxnSpPr>
          <p:nvPr/>
        </p:nvCxnSpPr>
        <p:spPr>
          <a:xfrm flipV="1">
            <a:off x="2470550" y="1907092"/>
            <a:ext cx="0" cy="5997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B2DF2AB2-56B5-4C5A-A733-88AFB0336881}"/>
              </a:ext>
            </a:extLst>
          </p:cNvPr>
          <p:cNvCxnSpPr>
            <a:cxnSpLocks/>
          </p:cNvCxnSpPr>
          <p:nvPr/>
        </p:nvCxnSpPr>
        <p:spPr>
          <a:xfrm flipV="1">
            <a:off x="3001043" y="2321500"/>
            <a:ext cx="779266" cy="3791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96B0FFD7-0248-D7FF-C905-D5EA26F63206}"/>
              </a:ext>
            </a:extLst>
          </p:cNvPr>
          <p:cNvCxnSpPr>
            <a:cxnSpLocks/>
          </p:cNvCxnSpPr>
          <p:nvPr/>
        </p:nvCxnSpPr>
        <p:spPr>
          <a:xfrm>
            <a:off x="3139321" y="3411935"/>
            <a:ext cx="870135" cy="51986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2F06C27D-F52E-EC32-5164-7921A370071D}"/>
              </a:ext>
            </a:extLst>
          </p:cNvPr>
          <p:cNvCxnSpPr>
            <a:cxnSpLocks/>
          </p:cNvCxnSpPr>
          <p:nvPr/>
        </p:nvCxnSpPr>
        <p:spPr>
          <a:xfrm>
            <a:off x="2851376" y="3902417"/>
            <a:ext cx="0" cy="85818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래픽 14" descr="댓글 추가 단색으로 채워진">
            <a:extLst>
              <a:ext uri="{FF2B5EF4-FFF2-40B4-BE49-F238E27FC236}">
                <a16:creationId xmlns:a16="http://schemas.microsoft.com/office/drawing/2014/main" id="{6024630C-BB8D-12AF-6509-17432D192E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64489" y="1157388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1F2729E-1D95-5031-489F-70368440EE05}"/>
              </a:ext>
            </a:extLst>
          </p:cNvPr>
          <p:cNvSpPr txBox="1"/>
          <p:nvPr/>
        </p:nvSpPr>
        <p:spPr>
          <a:xfrm>
            <a:off x="2868833" y="1228854"/>
            <a:ext cx="16810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추가</a:t>
            </a:r>
            <a:r>
              <a:rPr lang="en-US" altLang="ko-KR" sz="1600" dirty="0"/>
              <a:t>) </a:t>
            </a:r>
            <a:r>
              <a:rPr lang="ko-KR" altLang="en-US" sz="1600" dirty="0"/>
              <a:t>회원추가</a:t>
            </a:r>
            <a:r>
              <a:rPr lang="en-US" altLang="ko-KR" sz="1600" dirty="0"/>
              <a:t>, </a:t>
            </a:r>
          </a:p>
          <a:p>
            <a:r>
              <a:rPr lang="ko-KR" altLang="en-US" sz="1600" dirty="0"/>
              <a:t>   게시판 글쓰기</a:t>
            </a:r>
          </a:p>
        </p:txBody>
      </p:sp>
      <p:pic>
        <p:nvPicPr>
          <p:cNvPr id="18" name="그래픽 17" descr="돋보기 단색으로 채워진">
            <a:extLst>
              <a:ext uri="{FF2B5EF4-FFF2-40B4-BE49-F238E27FC236}">
                <a16:creationId xmlns:a16="http://schemas.microsoft.com/office/drawing/2014/main" id="{CE0A8414-77B8-A156-DA68-32E27C72B6D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942980" y="1845544"/>
            <a:ext cx="716310" cy="71631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06B45B9-C7FC-8B5D-342D-1C33A6BE7BA9}"/>
              </a:ext>
            </a:extLst>
          </p:cNvPr>
          <p:cNvSpPr txBox="1"/>
          <p:nvPr/>
        </p:nvSpPr>
        <p:spPr>
          <a:xfrm>
            <a:off x="3562917" y="2574314"/>
            <a:ext cx="2383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조회</a:t>
            </a:r>
            <a:r>
              <a:rPr lang="en-US" altLang="ko-KR" sz="1600" dirty="0"/>
              <a:t>) </a:t>
            </a:r>
            <a:r>
              <a:rPr lang="ko-KR" altLang="en-US" sz="1600" dirty="0"/>
              <a:t>요리 레시피 조회</a:t>
            </a:r>
            <a:r>
              <a:rPr lang="en-US" altLang="ko-KR" sz="1600" dirty="0"/>
              <a:t>, </a:t>
            </a:r>
            <a:r>
              <a:rPr lang="ko-KR" altLang="en-US" sz="1600" dirty="0"/>
              <a:t>요리재료확인</a:t>
            </a: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56744778-F736-6642-D64A-28461AA0801A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6318" y="3507801"/>
            <a:ext cx="686102" cy="68610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0E13980-E91A-7841-C0EF-01CEB02FDE11}"/>
              </a:ext>
            </a:extLst>
          </p:cNvPr>
          <p:cNvSpPr txBox="1"/>
          <p:nvPr/>
        </p:nvSpPr>
        <p:spPr>
          <a:xfrm>
            <a:off x="4120144" y="4287418"/>
            <a:ext cx="16483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수정</a:t>
            </a:r>
            <a:r>
              <a:rPr lang="en-US" altLang="ko-KR" sz="1600" dirty="0"/>
              <a:t>) </a:t>
            </a:r>
            <a:r>
              <a:rPr lang="ko-KR" altLang="en-US" sz="1600" dirty="0"/>
              <a:t>회원수정</a:t>
            </a:r>
            <a:r>
              <a:rPr lang="en-US" altLang="ko-KR" sz="1600" dirty="0"/>
              <a:t>,</a:t>
            </a:r>
          </a:p>
          <a:p>
            <a:r>
              <a:rPr lang="en-US" altLang="ko-KR" sz="1600" dirty="0"/>
              <a:t>          </a:t>
            </a:r>
            <a:r>
              <a:rPr lang="ko-KR" altLang="en-US" sz="1600" dirty="0"/>
              <a:t>요리수정</a:t>
            </a:r>
          </a:p>
        </p:txBody>
      </p:sp>
      <p:pic>
        <p:nvPicPr>
          <p:cNvPr id="60" name="그래픽 59" descr="쓰레기 단색으로 채워진">
            <a:extLst>
              <a:ext uri="{FF2B5EF4-FFF2-40B4-BE49-F238E27FC236}">
                <a16:creationId xmlns:a16="http://schemas.microsoft.com/office/drawing/2014/main" id="{E0478078-D372-A73D-D380-71F294E35FD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2450751" y="4848661"/>
            <a:ext cx="742746" cy="742746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502B2B33-C0C3-0272-600A-760E1160FF42}"/>
              </a:ext>
            </a:extLst>
          </p:cNvPr>
          <p:cNvSpPr txBox="1"/>
          <p:nvPr/>
        </p:nvSpPr>
        <p:spPr>
          <a:xfrm>
            <a:off x="3159765" y="5041470"/>
            <a:ext cx="1579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삭제</a:t>
            </a:r>
            <a:r>
              <a:rPr lang="en-US" altLang="ko-KR" sz="1600" dirty="0"/>
              <a:t>) </a:t>
            </a:r>
            <a:r>
              <a:rPr lang="ko-KR" altLang="en-US" sz="1600" dirty="0"/>
              <a:t>회원탈퇴</a:t>
            </a:r>
            <a:r>
              <a:rPr lang="en-US" altLang="ko-KR" sz="1600" dirty="0"/>
              <a:t>,</a:t>
            </a:r>
          </a:p>
          <a:p>
            <a:r>
              <a:rPr lang="en-US" altLang="ko-KR" sz="1600" dirty="0"/>
              <a:t>     </a:t>
            </a:r>
            <a:r>
              <a:rPr lang="ko-KR" altLang="en-US" sz="1600" dirty="0"/>
              <a:t>게시글 삭제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626A8B9-F12D-CD2D-A671-8782E7E36F7B}"/>
              </a:ext>
            </a:extLst>
          </p:cNvPr>
          <p:cNvSpPr txBox="1"/>
          <p:nvPr/>
        </p:nvSpPr>
        <p:spPr>
          <a:xfrm>
            <a:off x="6356233" y="1625579"/>
            <a:ext cx="1827136" cy="439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1. 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회원 테이블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폴라리스새바탕-함초롬바탕호환"/>
            </a:endParaRPr>
          </a:p>
        </p:txBody>
      </p:sp>
      <p:graphicFrame>
        <p:nvGraphicFramePr>
          <p:cNvPr id="66" name="표 65">
            <a:extLst>
              <a:ext uri="{FF2B5EF4-FFF2-40B4-BE49-F238E27FC236}">
                <a16:creationId xmlns:a16="http://schemas.microsoft.com/office/drawing/2014/main" id="{B8393C70-BC28-D953-EB57-80CEA47C05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3905274"/>
              </p:ext>
            </p:extLst>
          </p:nvPr>
        </p:nvGraphicFramePr>
        <p:xfrm>
          <a:off x="6356233" y="2267353"/>
          <a:ext cx="5487797" cy="3125538"/>
        </p:xfrm>
        <a:graphic>
          <a:graphicData uri="http://schemas.openxmlformats.org/drawingml/2006/table">
            <a:tbl>
              <a:tblPr/>
              <a:tblGrid>
                <a:gridCol w="717423">
                  <a:extLst>
                    <a:ext uri="{9D8B030D-6E8A-4147-A177-3AD203B41FA5}">
                      <a16:colId xmlns:a16="http://schemas.microsoft.com/office/drawing/2014/main" val="1648889394"/>
                    </a:ext>
                  </a:extLst>
                </a:gridCol>
                <a:gridCol w="933069">
                  <a:extLst>
                    <a:ext uri="{9D8B030D-6E8A-4147-A177-3AD203B41FA5}">
                      <a16:colId xmlns:a16="http://schemas.microsoft.com/office/drawing/2014/main" val="431920175"/>
                    </a:ext>
                  </a:extLst>
                </a:gridCol>
                <a:gridCol w="969010">
                  <a:extLst>
                    <a:ext uri="{9D8B030D-6E8A-4147-A177-3AD203B41FA5}">
                      <a16:colId xmlns:a16="http://schemas.microsoft.com/office/drawing/2014/main" val="2460202775"/>
                    </a:ext>
                  </a:extLst>
                </a:gridCol>
                <a:gridCol w="717423">
                  <a:extLst>
                    <a:ext uri="{9D8B030D-6E8A-4147-A177-3AD203B41FA5}">
                      <a16:colId xmlns:a16="http://schemas.microsoft.com/office/drawing/2014/main" val="3836981710"/>
                    </a:ext>
                  </a:extLst>
                </a:gridCol>
                <a:gridCol w="465836">
                  <a:extLst>
                    <a:ext uri="{9D8B030D-6E8A-4147-A177-3AD203B41FA5}">
                      <a16:colId xmlns:a16="http://schemas.microsoft.com/office/drawing/2014/main" val="2260760048"/>
                    </a:ext>
                  </a:extLst>
                </a:gridCol>
                <a:gridCol w="465836">
                  <a:extLst>
                    <a:ext uri="{9D8B030D-6E8A-4147-A177-3AD203B41FA5}">
                      <a16:colId xmlns:a16="http://schemas.microsoft.com/office/drawing/2014/main" val="1645304406"/>
                    </a:ext>
                  </a:extLst>
                </a:gridCol>
                <a:gridCol w="681482">
                  <a:extLst>
                    <a:ext uri="{9D8B030D-6E8A-4147-A177-3AD203B41FA5}">
                      <a16:colId xmlns:a16="http://schemas.microsoft.com/office/drawing/2014/main" val="2803661846"/>
                    </a:ext>
                  </a:extLst>
                </a:gridCol>
                <a:gridCol w="537718">
                  <a:extLst>
                    <a:ext uri="{9D8B030D-6E8A-4147-A177-3AD203B41FA5}">
                      <a16:colId xmlns:a16="http://schemas.microsoft.com/office/drawing/2014/main" val="1564391068"/>
                    </a:ext>
                  </a:extLst>
                </a:gridCol>
              </a:tblGrid>
              <a:tr h="35509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이름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열이름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데이터형식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NULL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유무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기본키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외래키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 이름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552275"/>
                  </a:ext>
                </a:extLst>
              </a:tr>
              <a:tr h="22923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회원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고유번호</a:t>
                      </a:r>
                      <a:endParaRPr lang="ko-KR" altLang="en-US" sz="4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INT(10)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AUTO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PK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2868813"/>
                  </a:ext>
                </a:extLst>
              </a:tr>
              <a:tr h="22923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아이디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287067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비밀번호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693190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VARCHAR(30)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495653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별명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VARCHAR(50)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449828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이메일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VARCHAR(30)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511160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주소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609779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상세주소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4687593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폴라리스새바탕-함초롬바탕호환"/>
                        </a:rPr>
                        <a:t>성별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VARCHAR(10)</a:t>
                      </a:r>
                      <a:endParaRPr lang="en-US" altLang="ko-KR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745693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폴라리스새바탕-함초롬바탕호환"/>
                        </a:rPr>
                        <a:t>가입일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DATE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1151133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폴라리스새바탕-함초롬바탕호환"/>
                        </a:rPr>
                        <a:t>폰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VARCHAR(13)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4280827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폴라리스새바탕-함초롬바탕호환"/>
                        </a:rPr>
                        <a:t>즐겨찾기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VARCHAR(30)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603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74462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  <p:bldP spid="24" grpId="0"/>
      <p:bldP spid="61" grpId="0"/>
      <p:bldP spid="6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BEB9E2-B50D-4FDD-900D-0F34D32D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pic>
        <p:nvPicPr>
          <p:cNvPr id="47" name="그림 46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0519FEEC-5379-E5FB-4179-9A705AFF8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D7E0E5-B12C-A86B-F3FB-599DBC293E56}"/>
              </a:ext>
            </a:extLst>
          </p:cNvPr>
          <p:cNvSpPr txBox="1"/>
          <p:nvPr/>
        </p:nvSpPr>
        <p:spPr>
          <a:xfrm>
            <a:off x="1702458" y="277789"/>
            <a:ext cx="26910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3. </a:t>
            </a:r>
            <a:r>
              <a:rPr lang="ko-KR" altLang="en-US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데이터설명</a:t>
            </a:r>
          </a:p>
        </p:txBody>
      </p:sp>
      <p:graphicFrame>
        <p:nvGraphicFramePr>
          <p:cNvPr id="66" name="표 65">
            <a:extLst>
              <a:ext uri="{FF2B5EF4-FFF2-40B4-BE49-F238E27FC236}">
                <a16:creationId xmlns:a16="http://schemas.microsoft.com/office/drawing/2014/main" id="{B8393C70-BC28-D953-EB57-80CEA47C05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697994"/>
              </p:ext>
            </p:extLst>
          </p:nvPr>
        </p:nvGraphicFramePr>
        <p:xfrm>
          <a:off x="260233" y="1523833"/>
          <a:ext cx="5487797" cy="2184404"/>
        </p:xfrm>
        <a:graphic>
          <a:graphicData uri="http://schemas.openxmlformats.org/drawingml/2006/table">
            <a:tbl>
              <a:tblPr/>
              <a:tblGrid>
                <a:gridCol w="717423">
                  <a:extLst>
                    <a:ext uri="{9D8B030D-6E8A-4147-A177-3AD203B41FA5}">
                      <a16:colId xmlns:a16="http://schemas.microsoft.com/office/drawing/2014/main" val="1648889394"/>
                    </a:ext>
                  </a:extLst>
                </a:gridCol>
                <a:gridCol w="967876">
                  <a:extLst>
                    <a:ext uri="{9D8B030D-6E8A-4147-A177-3AD203B41FA5}">
                      <a16:colId xmlns:a16="http://schemas.microsoft.com/office/drawing/2014/main" val="431920175"/>
                    </a:ext>
                  </a:extLst>
                </a:gridCol>
                <a:gridCol w="934203">
                  <a:extLst>
                    <a:ext uri="{9D8B030D-6E8A-4147-A177-3AD203B41FA5}">
                      <a16:colId xmlns:a16="http://schemas.microsoft.com/office/drawing/2014/main" val="2460202775"/>
                    </a:ext>
                  </a:extLst>
                </a:gridCol>
                <a:gridCol w="729227">
                  <a:extLst>
                    <a:ext uri="{9D8B030D-6E8A-4147-A177-3AD203B41FA5}">
                      <a16:colId xmlns:a16="http://schemas.microsoft.com/office/drawing/2014/main" val="3836981710"/>
                    </a:ext>
                  </a:extLst>
                </a:gridCol>
                <a:gridCol w="454032">
                  <a:extLst>
                    <a:ext uri="{9D8B030D-6E8A-4147-A177-3AD203B41FA5}">
                      <a16:colId xmlns:a16="http://schemas.microsoft.com/office/drawing/2014/main" val="2260760048"/>
                    </a:ext>
                  </a:extLst>
                </a:gridCol>
                <a:gridCol w="465836">
                  <a:extLst>
                    <a:ext uri="{9D8B030D-6E8A-4147-A177-3AD203B41FA5}">
                      <a16:colId xmlns:a16="http://schemas.microsoft.com/office/drawing/2014/main" val="1645304406"/>
                    </a:ext>
                  </a:extLst>
                </a:gridCol>
                <a:gridCol w="681482">
                  <a:extLst>
                    <a:ext uri="{9D8B030D-6E8A-4147-A177-3AD203B41FA5}">
                      <a16:colId xmlns:a16="http://schemas.microsoft.com/office/drawing/2014/main" val="2803661846"/>
                    </a:ext>
                  </a:extLst>
                </a:gridCol>
                <a:gridCol w="537718">
                  <a:extLst>
                    <a:ext uri="{9D8B030D-6E8A-4147-A177-3AD203B41FA5}">
                      <a16:colId xmlns:a16="http://schemas.microsoft.com/office/drawing/2014/main" val="1564391068"/>
                    </a:ext>
                  </a:extLst>
                </a:gridCol>
              </a:tblGrid>
              <a:tr h="27864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 err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데이터형식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NULL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유무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기본키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외래키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 이름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552275"/>
                  </a:ext>
                </a:extLst>
              </a:tr>
              <a:tr h="1798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3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 고유 번호</a:t>
                      </a:r>
                      <a:endParaRPr lang="ko-KR" altLang="en-US" sz="83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INT(10)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AUTO</a:t>
                      </a:r>
                      <a:endParaRPr lang="en-US" altLang="ko-KR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PK</a:t>
                      </a:r>
                      <a:endParaRPr 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2868813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 유형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INT(10)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693190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 제목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495653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 글쓴이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VARCHAR(30)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449828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 비밀번호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VARCHAR(20)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511160"/>
                  </a:ext>
                </a:extLst>
              </a:tr>
              <a:tr h="19792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 내용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8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VARCHAR(3000)</a:t>
                      </a:r>
                      <a:endParaRPr lang="en-US" sz="8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609779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 조회수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INT(20)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4687593"/>
                  </a:ext>
                </a:extLst>
              </a:tr>
              <a:tr h="1800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폴라리스새바탕-함초롬바탕호환"/>
                        </a:rPr>
                        <a:t>작성날짜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DATE</a:t>
                      </a:r>
                      <a:endParaRPr lang="en-US" altLang="ko-KR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745693"/>
                  </a:ext>
                </a:extLst>
              </a:tr>
            </a:tbl>
          </a:graphicData>
        </a:graphic>
      </p:graphicFrame>
      <p:pic>
        <p:nvPicPr>
          <p:cNvPr id="31" name="그림 30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67378EB0-9C03-27E0-B80E-DA5246D61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2"/>
            <a:ext cx="6096000" cy="68580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E54735D-AD81-0CB0-A362-A4123C13FEB3}"/>
              </a:ext>
            </a:extLst>
          </p:cNvPr>
          <p:cNvSpPr txBox="1"/>
          <p:nvPr/>
        </p:nvSpPr>
        <p:spPr>
          <a:xfrm>
            <a:off x="7798458" y="277787"/>
            <a:ext cx="26910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3. </a:t>
            </a:r>
            <a:r>
              <a:rPr lang="ko-KR" altLang="en-US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데이터설명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D9EEA7-2622-36D9-A1AF-13AFB4EEAC8D}"/>
              </a:ext>
            </a:extLst>
          </p:cNvPr>
          <p:cNvSpPr txBox="1"/>
          <p:nvPr/>
        </p:nvSpPr>
        <p:spPr>
          <a:xfrm>
            <a:off x="260233" y="1063642"/>
            <a:ext cx="1827136" cy="439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16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게시판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테이블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폴라리스새바탕-함초롬바탕호환"/>
            </a:endParaRPr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08A86624-B18F-0393-7C55-1F3E0F529E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182875"/>
              </p:ext>
            </p:extLst>
          </p:nvPr>
        </p:nvGraphicFramePr>
        <p:xfrm>
          <a:off x="260233" y="4251284"/>
          <a:ext cx="5487797" cy="1546354"/>
        </p:xfrm>
        <a:graphic>
          <a:graphicData uri="http://schemas.openxmlformats.org/drawingml/2006/table">
            <a:tbl>
              <a:tblPr/>
              <a:tblGrid>
                <a:gridCol w="717423">
                  <a:extLst>
                    <a:ext uri="{9D8B030D-6E8A-4147-A177-3AD203B41FA5}">
                      <a16:colId xmlns:a16="http://schemas.microsoft.com/office/drawing/2014/main" val="1648889394"/>
                    </a:ext>
                  </a:extLst>
                </a:gridCol>
                <a:gridCol w="933069">
                  <a:extLst>
                    <a:ext uri="{9D8B030D-6E8A-4147-A177-3AD203B41FA5}">
                      <a16:colId xmlns:a16="http://schemas.microsoft.com/office/drawing/2014/main" val="431920175"/>
                    </a:ext>
                  </a:extLst>
                </a:gridCol>
                <a:gridCol w="969010">
                  <a:extLst>
                    <a:ext uri="{9D8B030D-6E8A-4147-A177-3AD203B41FA5}">
                      <a16:colId xmlns:a16="http://schemas.microsoft.com/office/drawing/2014/main" val="2460202775"/>
                    </a:ext>
                  </a:extLst>
                </a:gridCol>
                <a:gridCol w="717423">
                  <a:extLst>
                    <a:ext uri="{9D8B030D-6E8A-4147-A177-3AD203B41FA5}">
                      <a16:colId xmlns:a16="http://schemas.microsoft.com/office/drawing/2014/main" val="3836981710"/>
                    </a:ext>
                  </a:extLst>
                </a:gridCol>
                <a:gridCol w="465836">
                  <a:extLst>
                    <a:ext uri="{9D8B030D-6E8A-4147-A177-3AD203B41FA5}">
                      <a16:colId xmlns:a16="http://schemas.microsoft.com/office/drawing/2014/main" val="2260760048"/>
                    </a:ext>
                  </a:extLst>
                </a:gridCol>
                <a:gridCol w="465836">
                  <a:extLst>
                    <a:ext uri="{9D8B030D-6E8A-4147-A177-3AD203B41FA5}">
                      <a16:colId xmlns:a16="http://schemas.microsoft.com/office/drawing/2014/main" val="1645304406"/>
                    </a:ext>
                  </a:extLst>
                </a:gridCol>
                <a:gridCol w="681482">
                  <a:extLst>
                    <a:ext uri="{9D8B030D-6E8A-4147-A177-3AD203B41FA5}">
                      <a16:colId xmlns:a16="http://schemas.microsoft.com/office/drawing/2014/main" val="2803661846"/>
                    </a:ext>
                  </a:extLst>
                </a:gridCol>
                <a:gridCol w="537718">
                  <a:extLst>
                    <a:ext uri="{9D8B030D-6E8A-4147-A177-3AD203B41FA5}">
                      <a16:colId xmlns:a16="http://schemas.microsoft.com/office/drawing/2014/main" val="1564391068"/>
                    </a:ext>
                  </a:extLst>
                </a:gridCol>
              </a:tblGrid>
              <a:tr h="35509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 err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데이터형식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NULL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유무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기본키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외래키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 이름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552275"/>
                  </a:ext>
                </a:extLst>
              </a:tr>
              <a:tr h="22923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댓글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댓글 고유 번호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INT(10)</a:t>
                      </a:r>
                      <a:endParaRPr lang="en-US" altLang="ko-KR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AUTO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PK</a:t>
                      </a:r>
                      <a:endParaRPr 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2868813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 번호</a:t>
                      </a:r>
                      <a:endParaRPr lang="en-US" altLang="ko-KR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INT(10)</a:t>
                      </a:r>
                      <a:endParaRPr lang="en-US" altLang="ko-KR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BNUM</a:t>
                      </a: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게시판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" kern="0" spc="0" dirty="0">
                          <a:solidFill>
                            <a:srgbClr val="000000"/>
                          </a:solidFill>
                          <a:effectLst/>
                          <a:latin typeface="폴라리스새바탕-함초롬바탕호환"/>
                        </a:rPr>
                        <a:t>판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NUM</a:t>
                      </a: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693190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댓글 쓴 사람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VARCHAR(30)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495653"/>
                  </a:ext>
                </a:extLst>
              </a:tr>
              <a:tr h="1987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댓글 내용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VARCHAR(300)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449828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댓글 작성일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DATETIME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609779"/>
                  </a:ext>
                </a:extLst>
              </a:tr>
            </a:tbl>
          </a:graphicData>
        </a:graphic>
      </p:graphicFrame>
      <p:sp>
        <p:nvSpPr>
          <p:cNvPr id="35" name="TextBox 34">
            <a:extLst>
              <a:ext uri="{FF2B5EF4-FFF2-40B4-BE49-F238E27FC236}">
                <a16:creationId xmlns:a16="http://schemas.microsoft.com/office/drawing/2014/main" id="{9AC28243-B6B7-CE1C-1F7D-A4ABC30BC0B2}"/>
              </a:ext>
            </a:extLst>
          </p:cNvPr>
          <p:cNvSpPr txBox="1"/>
          <p:nvPr/>
        </p:nvSpPr>
        <p:spPr>
          <a:xfrm>
            <a:off x="260233" y="3811355"/>
            <a:ext cx="1827136" cy="439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3. 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댓글 테이블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폴라리스새바탕-함초롬바탕호환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07432E59-BAEA-DE14-6563-7590D77A98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6034149"/>
              </p:ext>
            </p:extLst>
          </p:nvPr>
        </p:nvGraphicFramePr>
        <p:xfrm>
          <a:off x="6400100" y="2019461"/>
          <a:ext cx="5487797" cy="3311145"/>
        </p:xfrm>
        <a:graphic>
          <a:graphicData uri="http://schemas.openxmlformats.org/drawingml/2006/table">
            <a:tbl>
              <a:tblPr/>
              <a:tblGrid>
                <a:gridCol w="717423">
                  <a:extLst>
                    <a:ext uri="{9D8B030D-6E8A-4147-A177-3AD203B41FA5}">
                      <a16:colId xmlns:a16="http://schemas.microsoft.com/office/drawing/2014/main" val="3061809963"/>
                    </a:ext>
                  </a:extLst>
                </a:gridCol>
                <a:gridCol w="933069">
                  <a:extLst>
                    <a:ext uri="{9D8B030D-6E8A-4147-A177-3AD203B41FA5}">
                      <a16:colId xmlns:a16="http://schemas.microsoft.com/office/drawing/2014/main" val="2751043697"/>
                    </a:ext>
                  </a:extLst>
                </a:gridCol>
                <a:gridCol w="969010">
                  <a:extLst>
                    <a:ext uri="{9D8B030D-6E8A-4147-A177-3AD203B41FA5}">
                      <a16:colId xmlns:a16="http://schemas.microsoft.com/office/drawing/2014/main" val="4278206197"/>
                    </a:ext>
                  </a:extLst>
                </a:gridCol>
                <a:gridCol w="717423">
                  <a:extLst>
                    <a:ext uri="{9D8B030D-6E8A-4147-A177-3AD203B41FA5}">
                      <a16:colId xmlns:a16="http://schemas.microsoft.com/office/drawing/2014/main" val="2212921374"/>
                    </a:ext>
                  </a:extLst>
                </a:gridCol>
                <a:gridCol w="465836">
                  <a:extLst>
                    <a:ext uri="{9D8B030D-6E8A-4147-A177-3AD203B41FA5}">
                      <a16:colId xmlns:a16="http://schemas.microsoft.com/office/drawing/2014/main" val="3208096900"/>
                    </a:ext>
                  </a:extLst>
                </a:gridCol>
                <a:gridCol w="465836">
                  <a:extLst>
                    <a:ext uri="{9D8B030D-6E8A-4147-A177-3AD203B41FA5}">
                      <a16:colId xmlns:a16="http://schemas.microsoft.com/office/drawing/2014/main" val="444319669"/>
                    </a:ext>
                  </a:extLst>
                </a:gridCol>
                <a:gridCol w="681482">
                  <a:extLst>
                    <a:ext uri="{9D8B030D-6E8A-4147-A177-3AD203B41FA5}">
                      <a16:colId xmlns:a16="http://schemas.microsoft.com/office/drawing/2014/main" val="2359841290"/>
                    </a:ext>
                  </a:extLst>
                </a:gridCol>
                <a:gridCol w="537718">
                  <a:extLst>
                    <a:ext uri="{9D8B030D-6E8A-4147-A177-3AD203B41FA5}">
                      <a16:colId xmlns:a16="http://schemas.microsoft.com/office/drawing/2014/main" val="4252709092"/>
                    </a:ext>
                  </a:extLst>
                </a:gridCol>
              </a:tblGrid>
              <a:tr h="35509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열이름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데이터형식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NULL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유무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기본키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외래키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 이름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5027704"/>
                  </a:ext>
                </a:extLst>
              </a:tr>
              <a:tr h="22923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요리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음식 고유 번호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INT(10)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AUTO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PK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5647742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음식이름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VARCHAR(30)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6448266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음식재료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0306729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음식 재료량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VARCHAR(300)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2015560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요리순서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1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VARCHAR(100)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7296216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요리순서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2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VARCHAR(100)</a:t>
                      </a: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076718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요리순서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3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VARCHAR(100)</a:t>
                      </a: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8664717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요리순서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4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VARCHAR(100)</a:t>
                      </a: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971883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요리순서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5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VARCHAR(100)</a:t>
                      </a: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688928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요리순서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6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VARCHAR(100)</a:t>
                      </a: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5373887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요리순서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7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VARCHAR(100)</a:t>
                      </a: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288196"/>
                  </a:ext>
                </a:extLst>
              </a:tr>
              <a:tr h="19265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요리순서</a:t>
                      </a: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8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VARCHAR(100)</a:t>
                      </a: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63555"/>
                  </a:ext>
                </a:extLst>
              </a:tr>
            </a:tbl>
          </a:graphicData>
        </a:graphic>
      </p:graphicFrame>
      <p:sp>
        <p:nvSpPr>
          <p:cNvPr id="37" name="TextBox 36">
            <a:extLst>
              <a:ext uri="{FF2B5EF4-FFF2-40B4-BE49-F238E27FC236}">
                <a16:creationId xmlns:a16="http://schemas.microsoft.com/office/drawing/2014/main" id="{5A5EC0F8-4716-6BBE-D57B-4411F7DB92CC}"/>
              </a:ext>
            </a:extLst>
          </p:cNvPr>
          <p:cNvSpPr txBox="1"/>
          <p:nvPr/>
        </p:nvSpPr>
        <p:spPr>
          <a:xfrm>
            <a:off x="6400100" y="1479795"/>
            <a:ext cx="1827136" cy="439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4. 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요리 테이블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폴라리스새바탕-함초롬바탕호환"/>
            </a:endParaRPr>
          </a:p>
        </p:txBody>
      </p:sp>
    </p:spTree>
    <p:extLst>
      <p:ext uri="{BB962C8B-B14F-4D97-AF65-F5344CB8AC3E}">
        <p14:creationId xmlns:p14="http://schemas.microsoft.com/office/powerpoint/2010/main" val="23975655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BEB9E2-B50D-4FDD-900D-0F34D32D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pic>
        <p:nvPicPr>
          <p:cNvPr id="47" name="그림 46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0519FEEC-5379-E5FB-4179-9A705AFF8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graphicFrame>
        <p:nvGraphicFramePr>
          <p:cNvPr id="66" name="표 65">
            <a:extLst>
              <a:ext uri="{FF2B5EF4-FFF2-40B4-BE49-F238E27FC236}">
                <a16:creationId xmlns:a16="http://schemas.microsoft.com/office/drawing/2014/main" id="{B8393C70-BC28-D953-EB57-80CEA47C05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524807"/>
              </p:ext>
            </p:extLst>
          </p:nvPr>
        </p:nvGraphicFramePr>
        <p:xfrm>
          <a:off x="260233" y="2441078"/>
          <a:ext cx="5487797" cy="2184404"/>
        </p:xfrm>
        <a:graphic>
          <a:graphicData uri="http://schemas.openxmlformats.org/drawingml/2006/table">
            <a:tbl>
              <a:tblPr/>
              <a:tblGrid>
                <a:gridCol w="717423">
                  <a:extLst>
                    <a:ext uri="{9D8B030D-6E8A-4147-A177-3AD203B41FA5}">
                      <a16:colId xmlns:a16="http://schemas.microsoft.com/office/drawing/2014/main" val="1648889394"/>
                    </a:ext>
                  </a:extLst>
                </a:gridCol>
                <a:gridCol w="967876">
                  <a:extLst>
                    <a:ext uri="{9D8B030D-6E8A-4147-A177-3AD203B41FA5}">
                      <a16:colId xmlns:a16="http://schemas.microsoft.com/office/drawing/2014/main" val="431920175"/>
                    </a:ext>
                  </a:extLst>
                </a:gridCol>
                <a:gridCol w="934203">
                  <a:extLst>
                    <a:ext uri="{9D8B030D-6E8A-4147-A177-3AD203B41FA5}">
                      <a16:colId xmlns:a16="http://schemas.microsoft.com/office/drawing/2014/main" val="2460202775"/>
                    </a:ext>
                  </a:extLst>
                </a:gridCol>
                <a:gridCol w="729227">
                  <a:extLst>
                    <a:ext uri="{9D8B030D-6E8A-4147-A177-3AD203B41FA5}">
                      <a16:colId xmlns:a16="http://schemas.microsoft.com/office/drawing/2014/main" val="3836981710"/>
                    </a:ext>
                  </a:extLst>
                </a:gridCol>
                <a:gridCol w="454032">
                  <a:extLst>
                    <a:ext uri="{9D8B030D-6E8A-4147-A177-3AD203B41FA5}">
                      <a16:colId xmlns:a16="http://schemas.microsoft.com/office/drawing/2014/main" val="2260760048"/>
                    </a:ext>
                  </a:extLst>
                </a:gridCol>
                <a:gridCol w="465836">
                  <a:extLst>
                    <a:ext uri="{9D8B030D-6E8A-4147-A177-3AD203B41FA5}">
                      <a16:colId xmlns:a16="http://schemas.microsoft.com/office/drawing/2014/main" val="1645304406"/>
                    </a:ext>
                  </a:extLst>
                </a:gridCol>
                <a:gridCol w="681482">
                  <a:extLst>
                    <a:ext uri="{9D8B030D-6E8A-4147-A177-3AD203B41FA5}">
                      <a16:colId xmlns:a16="http://schemas.microsoft.com/office/drawing/2014/main" val="2803661846"/>
                    </a:ext>
                  </a:extLst>
                </a:gridCol>
                <a:gridCol w="537718">
                  <a:extLst>
                    <a:ext uri="{9D8B030D-6E8A-4147-A177-3AD203B41FA5}">
                      <a16:colId xmlns:a16="http://schemas.microsoft.com/office/drawing/2014/main" val="1564391068"/>
                    </a:ext>
                  </a:extLst>
                </a:gridCol>
              </a:tblGrid>
              <a:tr h="27864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 err="1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데이터형식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NULL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유무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기본키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외래키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테이블 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FK 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  <a:p>
                      <a:pPr marL="0" marR="0" indent="0" algn="ctr" fontAlgn="base" latinLnBrk="0">
                        <a:lnSpc>
                          <a:spcPct val="105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 이름</a:t>
                      </a: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9552275"/>
                  </a:ext>
                </a:extLst>
              </a:tr>
              <a:tr h="1798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재료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3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재료 고유 번호</a:t>
                      </a:r>
                      <a:endParaRPr lang="ko-KR" altLang="en-US" sz="83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INT(10)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AUTO</a:t>
                      </a:r>
                      <a:endParaRPr lang="en-US" altLang="ko-KR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PK</a:t>
                      </a:r>
                      <a:endParaRPr 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2385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2868813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재료 이름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VARCHAR(50)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3693190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재료 양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VARCHAR(50)</a:t>
                      </a:r>
                      <a:endParaRPr 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9495653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원산지</a:t>
                      </a: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VARCHAR(100)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449828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가격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INT(30)</a:t>
                      </a:r>
                      <a:endParaRPr lang="en-US" altLang="ko-KR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2511160"/>
                  </a:ext>
                </a:extLst>
              </a:tr>
              <a:tr h="19792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할인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INT(30)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609779"/>
                  </a:ext>
                </a:extLst>
              </a:tr>
              <a:tr h="179237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구매 링크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VARCHAR(200)</a:t>
                      </a:r>
                      <a:endParaRPr lang="en-US" altLang="ko-KR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4687593"/>
                  </a:ext>
                </a:extLst>
              </a:tr>
              <a:tr h="18003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1" kern="0" spc="0" dirty="0">
                          <a:solidFill>
                            <a:srgbClr val="000000"/>
                          </a:solidFill>
                          <a:effectLst/>
                          <a:latin typeface="폴라리스새바탕-함초롬바탕호환"/>
                        </a:rPr>
                        <a:t>사진 링크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VARCHAR(50)</a:t>
                      </a:r>
                      <a:endParaRPr lang="en-US" altLang="ko-KR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1" kern="0" spc="0" dirty="0">
                          <a:solidFill>
                            <a:srgbClr val="000000"/>
                          </a:solidFill>
                          <a:effectLst/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NOT NULL</a:t>
                      </a:r>
                      <a:endParaRPr lang="ko-KR" altLang="en-US" sz="900" b="1" kern="0" spc="0" dirty="0">
                        <a:solidFill>
                          <a:srgbClr val="000000"/>
                        </a:solidFill>
                        <a:effectLst/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330"/>
                        </a:spcBef>
                        <a:spcAft>
                          <a:spcPts val="0"/>
                        </a:spcAft>
                      </a:pPr>
                      <a:endParaRPr lang="ko-KR" altLang="en-US" sz="5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" kern="0" spc="0" dirty="0">
                        <a:solidFill>
                          <a:srgbClr val="000000"/>
                        </a:solidFill>
                        <a:effectLst/>
                        <a:latin typeface="폴라리스새바탕-함초롬바탕호환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5D5D5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745693"/>
                  </a:ext>
                </a:extLst>
              </a:tr>
            </a:tbl>
          </a:graphicData>
        </a:graphic>
      </p:graphicFrame>
      <p:pic>
        <p:nvPicPr>
          <p:cNvPr id="31" name="그림 30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67378EB0-9C03-27E0-B80E-DA5246D61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2"/>
            <a:ext cx="6096000" cy="68580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AD9EEA7-2622-36D9-A1AF-13AFB4EEAC8D}"/>
              </a:ext>
            </a:extLst>
          </p:cNvPr>
          <p:cNvSpPr txBox="1"/>
          <p:nvPr/>
        </p:nvSpPr>
        <p:spPr>
          <a:xfrm>
            <a:off x="260233" y="1821494"/>
            <a:ext cx="1827136" cy="4399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0" marR="0" indent="0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5. </a:t>
            </a:r>
            <a:r>
              <a:rPr lang="ko-KR" altLang="en-US" sz="16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재료</a:t>
            </a:r>
            <a:r>
              <a:rPr lang="ko-KR" altLang="en-US" sz="1600" kern="0" spc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 테이블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폴라리스새바탕-함초롬바탕호환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B924C3-B5A4-AB0C-FBF3-E13B3282D23C}"/>
              </a:ext>
            </a:extLst>
          </p:cNvPr>
          <p:cNvSpPr txBox="1"/>
          <p:nvPr/>
        </p:nvSpPr>
        <p:spPr>
          <a:xfrm>
            <a:off x="1854858" y="430189"/>
            <a:ext cx="26910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3. </a:t>
            </a:r>
            <a:r>
              <a:rPr lang="ko-KR" altLang="en-US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데이터설명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D7E0E5-B12C-A86B-F3FB-599DBC293E56}"/>
              </a:ext>
            </a:extLst>
          </p:cNvPr>
          <p:cNvSpPr txBox="1"/>
          <p:nvPr/>
        </p:nvSpPr>
        <p:spPr>
          <a:xfrm>
            <a:off x="7950858" y="430188"/>
            <a:ext cx="26910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4. </a:t>
            </a:r>
            <a:r>
              <a:rPr lang="ko-KR" altLang="en-US" sz="36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참고자료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BE1E02-43C1-B164-0F46-B95D262B0342}"/>
              </a:ext>
            </a:extLst>
          </p:cNvPr>
          <p:cNvSpPr txBox="1"/>
          <p:nvPr/>
        </p:nvSpPr>
        <p:spPr>
          <a:xfrm>
            <a:off x="6443970" y="1602658"/>
            <a:ext cx="525028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데이터베이스 댓글 시간 자동 입력 </a:t>
            </a:r>
          </a:p>
          <a:p>
            <a:r>
              <a:rPr lang="en-US" altLang="ko-KR" sz="1200" dirty="0"/>
              <a:t>https://bskyvision.com/1027cascade </a:t>
            </a:r>
          </a:p>
          <a:p>
            <a:endParaRPr lang="en-US" altLang="ko-KR" sz="1200" dirty="0"/>
          </a:p>
          <a:p>
            <a:r>
              <a:rPr lang="en-US" altLang="ko-KR" sz="1200" dirty="0">
                <a:hlinkClick r:id="rId4"/>
              </a:rPr>
              <a:t>https://blog.ycpark.net/entry/FOREIGN-KEY-%EC%99%80-CONSTRAINT-%EC%9D%98-%EC%82%AC%EC%9A%A9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 err="1"/>
              <a:t>jsp</a:t>
            </a:r>
            <a:r>
              <a:rPr lang="ko-KR" altLang="en-US" sz="1200" dirty="0"/>
              <a:t>글쓰기 에디터 </a:t>
            </a:r>
          </a:p>
          <a:p>
            <a:r>
              <a:rPr lang="en-US" altLang="ko-KR" sz="1200" dirty="0">
                <a:hlinkClick r:id="rId5"/>
              </a:rPr>
              <a:t>https://arotein.tistory.com/30?category=936406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 err="1"/>
              <a:t>페이징</a:t>
            </a:r>
            <a:endParaRPr lang="ko-KR" altLang="en-US" sz="1200" dirty="0"/>
          </a:p>
          <a:p>
            <a:r>
              <a:rPr lang="en-US" altLang="ko-KR" sz="1200" dirty="0">
                <a:hlinkClick r:id="rId6"/>
              </a:rPr>
              <a:t>https://dontdreambeit.tistory.com/m/63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로그인 페이지 </a:t>
            </a:r>
          </a:p>
          <a:p>
            <a:r>
              <a:rPr lang="en-US" altLang="ko-KR" sz="1200" dirty="0"/>
              <a:t>https://dawonny.tistory.com/89</a:t>
            </a:r>
          </a:p>
          <a:p>
            <a:endParaRPr lang="ko-KR" altLang="en-US" sz="1200" dirty="0"/>
          </a:p>
          <a:p>
            <a:r>
              <a:rPr lang="ko-KR" altLang="en-US" sz="1200" dirty="0"/>
              <a:t>요리 레시피</a:t>
            </a:r>
          </a:p>
          <a:p>
            <a:r>
              <a:rPr lang="en-US" altLang="ko-KR" sz="1200" dirty="0">
                <a:hlinkClick r:id="rId7"/>
              </a:rPr>
              <a:t>https://www.youtube.com/c/paikscuisine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>
                <a:hlinkClick r:id="rId8"/>
              </a:rPr>
              <a:t>https://m.blog.naver.com/jin5194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요리 재료</a:t>
            </a:r>
          </a:p>
          <a:p>
            <a:r>
              <a:rPr lang="en-US" altLang="ko-KR" sz="1200" dirty="0"/>
              <a:t>https://www.kurly.com/shop/main/index.php</a:t>
            </a:r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18273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BEB9E2-B50D-4FDD-900D-0F34D32D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7771067-C4DD-41B9-9D84-B0BFA12A5483}"/>
              </a:ext>
            </a:extLst>
          </p:cNvPr>
          <p:cNvCxnSpPr/>
          <p:nvPr/>
        </p:nvCxnSpPr>
        <p:spPr>
          <a:xfrm>
            <a:off x="776177" y="6666617"/>
            <a:ext cx="53198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CD2D592-4DC1-ADFB-962A-522991D19F93}"/>
              </a:ext>
            </a:extLst>
          </p:cNvPr>
          <p:cNvSpPr txBox="1">
            <a:spLocks/>
          </p:cNvSpPr>
          <p:nvPr/>
        </p:nvSpPr>
        <p:spPr>
          <a:xfrm>
            <a:off x="1566890" y="884025"/>
            <a:ext cx="2962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목차 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rPr>
              <a:t>Table of Contents</a:t>
            </a:r>
            <a:endParaRPr lang="ko-KR" altLang="en-US" sz="2400" spc="-150" dirty="0">
              <a:solidFill>
                <a:schemeClr val="tx1">
                  <a:lumMod val="65000"/>
                  <a:lumOff val="35000"/>
                </a:schemeClr>
              </a:solidFill>
              <a:latin typeface="Abadi Extra Light" panose="020B0604020202020204" pitchFamily="34" charset="0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995C8780-A99A-F03C-924E-E9DB60C9BDCF}"/>
              </a:ext>
            </a:extLst>
          </p:cNvPr>
          <p:cNvGrpSpPr>
            <a:grpSpLocks/>
          </p:cNvGrpSpPr>
          <p:nvPr/>
        </p:nvGrpSpPr>
        <p:grpSpPr>
          <a:xfrm>
            <a:off x="2024138" y="1665013"/>
            <a:ext cx="2047724" cy="707886"/>
            <a:chOff x="939800" y="1442839"/>
            <a:chExt cx="2047724" cy="707886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42098C5-6642-8182-B6C4-14DA4E9AF6C8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1.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6CDD931-281F-7712-EA68-9C2B12203F65}"/>
                </a:ext>
              </a:extLst>
            </p:cNvPr>
            <p:cNvSpPr txBox="1"/>
            <p:nvPr/>
          </p:nvSpPr>
          <p:spPr>
            <a:xfrm>
              <a:off x="1520456" y="153517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주제선정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A1BA86A-CA3E-29BC-835E-9041372C8089}"/>
              </a:ext>
            </a:extLst>
          </p:cNvPr>
          <p:cNvGrpSpPr>
            <a:grpSpLocks/>
          </p:cNvGrpSpPr>
          <p:nvPr/>
        </p:nvGrpSpPr>
        <p:grpSpPr>
          <a:xfrm>
            <a:off x="2024138" y="2662980"/>
            <a:ext cx="2047724" cy="707886"/>
            <a:chOff x="939800" y="1442839"/>
            <a:chExt cx="2047724" cy="707886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2E2E5FA-F2E1-3B46-FFB7-3C06E3F8B608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2.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3D5D035-4375-AF9A-76D7-1EDDA6381E5E}"/>
                </a:ext>
              </a:extLst>
            </p:cNvPr>
            <p:cNvSpPr txBox="1"/>
            <p:nvPr/>
          </p:nvSpPr>
          <p:spPr>
            <a:xfrm>
              <a:off x="1520456" y="153517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작품개요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2D64BCBC-2D5B-C3FB-BD52-B4115C2D57E4}"/>
              </a:ext>
            </a:extLst>
          </p:cNvPr>
          <p:cNvGrpSpPr>
            <a:grpSpLocks/>
          </p:cNvGrpSpPr>
          <p:nvPr/>
        </p:nvGrpSpPr>
        <p:grpSpPr>
          <a:xfrm>
            <a:off x="2024138" y="3660947"/>
            <a:ext cx="2368325" cy="707886"/>
            <a:chOff x="939800" y="1442839"/>
            <a:chExt cx="2368325" cy="70788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51B42C9-0E99-1078-AB02-39F10877A351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604020202020204" pitchFamily="34" charset="0"/>
                </a:rPr>
                <a:t>3.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60402020202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245B2434-C97A-09FD-075B-A2DF6FC7D532}"/>
                </a:ext>
              </a:extLst>
            </p:cNvPr>
            <p:cNvSpPr txBox="1"/>
            <p:nvPr/>
          </p:nvSpPr>
          <p:spPr>
            <a:xfrm>
              <a:off x="1520456" y="1535172"/>
              <a:ext cx="17876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데이터설명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050E192-A7EF-451C-4468-7BF4FAB4B18D}"/>
              </a:ext>
            </a:extLst>
          </p:cNvPr>
          <p:cNvGrpSpPr>
            <a:grpSpLocks/>
          </p:cNvGrpSpPr>
          <p:nvPr/>
        </p:nvGrpSpPr>
        <p:grpSpPr>
          <a:xfrm>
            <a:off x="2024138" y="4658914"/>
            <a:ext cx="1406523" cy="707886"/>
            <a:chOff x="939800" y="1442839"/>
            <a:chExt cx="1406523" cy="70788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DC91191-5B37-ED6A-807E-040D67427E88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4.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1F0DA4-E3FC-9DBB-0ED5-EF04782C4D6F}"/>
                </a:ext>
              </a:extLst>
            </p:cNvPr>
            <p:cNvSpPr txBox="1"/>
            <p:nvPr/>
          </p:nvSpPr>
          <p:spPr>
            <a:xfrm>
              <a:off x="1520456" y="1535172"/>
              <a:ext cx="82586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시연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6688C3-6790-B759-F2D3-14966DE823AD}"/>
              </a:ext>
            </a:extLst>
          </p:cNvPr>
          <p:cNvGrpSpPr>
            <a:grpSpLocks/>
          </p:cNvGrpSpPr>
          <p:nvPr/>
        </p:nvGrpSpPr>
        <p:grpSpPr>
          <a:xfrm>
            <a:off x="2024138" y="5656880"/>
            <a:ext cx="2047724" cy="707886"/>
            <a:chOff x="939800" y="1442839"/>
            <a:chExt cx="2047724" cy="70788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D4B7253-6E7A-11F8-78EE-89712154178A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5.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 panose="020B020402010402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003B17D-4BDE-BE29-263F-1FA2954FB7D9}"/>
                </a:ext>
              </a:extLst>
            </p:cNvPr>
            <p:cNvSpPr txBox="1"/>
            <p:nvPr/>
          </p:nvSpPr>
          <p:spPr>
            <a:xfrm>
              <a:off x="1520456" y="1535172"/>
              <a:ext cx="14670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badi Extra Light" panose="020B0204020104020204" pitchFamily="34" charset="0"/>
                </a:rPr>
                <a:t>참고자료</a:t>
              </a:r>
            </a:p>
          </p:txBody>
        </p:sp>
      </p:grpSp>
      <p:pic>
        <p:nvPicPr>
          <p:cNvPr id="42" name="그림 41" descr="텍스트이(가) 표시된 사진&#10;&#10;자동 생성된 설명">
            <a:extLst>
              <a:ext uri="{FF2B5EF4-FFF2-40B4-BE49-F238E27FC236}">
                <a16:creationId xmlns:a16="http://schemas.microsoft.com/office/drawing/2014/main" id="{F7AC2EBD-E510-3D9F-01CF-1543FAA014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91"/>
            <a:ext cx="6096000" cy="6858002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20C7207-64A5-62B9-070A-33AD2F52F2D5}"/>
              </a:ext>
            </a:extLst>
          </p:cNvPr>
          <p:cNvSpPr/>
          <p:nvPr/>
        </p:nvSpPr>
        <p:spPr>
          <a:xfrm>
            <a:off x="6090392" y="4391"/>
            <a:ext cx="6096000" cy="68580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28EA466-2E3B-A21C-FDA5-A48DCC0B798A}"/>
              </a:ext>
            </a:extLst>
          </p:cNvPr>
          <p:cNvSpPr txBox="1"/>
          <p:nvPr/>
        </p:nvSpPr>
        <p:spPr>
          <a:xfrm>
            <a:off x="1147894" y="2356738"/>
            <a:ext cx="3800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kern="1800" spc="11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감사합니다</a:t>
            </a:r>
            <a:r>
              <a:rPr lang="en-US" altLang="ko-KR" sz="5400" kern="1800" spc="1100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!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F54E451-42D8-2D97-F2FA-29DC2C88E1CE}"/>
              </a:ext>
            </a:extLst>
          </p:cNvPr>
          <p:cNvSpPr txBox="1"/>
          <p:nvPr/>
        </p:nvSpPr>
        <p:spPr>
          <a:xfrm>
            <a:off x="348836" y="5683782"/>
            <a:ext cx="29696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팀 명 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: 2(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학년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) 2(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반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) 2(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명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)</a:t>
            </a:r>
          </a:p>
          <a:p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조장 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: 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김민석</a:t>
            </a:r>
            <a:endParaRPr lang="en-US" altLang="ko-KR" dirty="0">
              <a:latin typeface="칠곡할매 이원순체" panose="02020603020101020101" pitchFamily="18" charset="-127"/>
              <a:ea typeface="칠곡할매 이원순체" panose="02020603020101020101" pitchFamily="18" charset="-127"/>
              <a:cs typeface="칠곡할매 이원순체" panose="02020603020101020101" pitchFamily="18" charset="-127"/>
            </a:endParaRPr>
          </a:p>
          <a:p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조원 </a:t>
            </a:r>
            <a:r>
              <a:rPr lang="en-US" altLang="ko-KR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: </a:t>
            </a:r>
            <a:r>
              <a:rPr lang="ko-KR" altLang="en-US" dirty="0">
                <a:latin typeface="칠곡할매 이원순체" panose="02020603020101020101" pitchFamily="18" charset="-127"/>
                <a:ea typeface="칠곡할매 이원순체" panose="02020603020101020101" pitchFamily="18" charset="-127"/>
                <a:cs typeface="칠곡할매 이원순체" panose="02020603020101020101" pitchFamily="18" charset="-127"/>
              </a:rPr>
              <a:t>오진우</a:t>
            </a:r>
          </a:p>
        </p:txBody>
      </p:sp>
    </p:spTree>
    <p:extLst>
      <p:ext uri="{BB962C8B-B14F-4D97-AF65-F5344CB8AC3E}">
        <p14:creationId xmlns:p14="http://schemas.microsoft.com/office/powerpoint/2010/main" val="35763460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</TotalTime>
  <Words>695</Words>
  <Application>Microsoft Office PowerPoint</Application>
  <PresentationFormat>와이드스크린</PresentationFormat>
  <Paragraphs>274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칠곡할매 이원순체</vt:lpstr>
      <vt:lpstr>Abadi Extra Light</vt:lpstr>
      <vt:lpstr>Arial</vt:lpstr>
      <vt:lpstr>맑은 고딕</vt:lpstr>
      <vt:lpstr>폴라리스새바탕-함초롬바탕호환</vt:lpstr>
      <vt:lpstr>칠곡할매 김영분체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김민석</cp:lastModifiedBy>
  <cp:revision>38</cp:revision>
  <dcterms:created xsi:type="dcterms:W3CDTF">2021-02-14T00:18:03Z</dcterms:created>
  <dcterms:modified xsi:type="dcterms:W3CDTF">2022-06-21T08:20:39Z</dcterms:modified>
</cp:coreProperties>
</file>

<file path=docProps/thumbnail.jpeg>
</file>